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88" r:id="rId2"/>
    <p:sldId id="390" r:id="rId3"/>
    <p:sldId id="392" r:id="rId4"/>
    <p:sldId id="393" r:id="rId5"/>
    <p:sldId id="394" r:id="rId6"/>
    <p:sldId id="395" r:id="rId7"/>
    <p:sldId id="398" r:id="rId8"/>
    <p:sldId id="399" r:id="rId9"/>
    <p:sldId id="400" r:id="rId10"/>
    <p:sldId id="401" r:id="rId11"/>
    <p:sldId id="402" r:id="rId12"/>
    <p:sldId id="403" r:id="rId13"/>
    <p:sldId id="404" r:id="rId14"/>
  </p:sldIdLst>
  <p:sldSz cx="9144000" cy="6858000" type="screen4x3"/>
  <p:notesSz cx="7019925" cy="9305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8B2D"/>
    <a:srgbClr val="FFFFCC"/>
    <a:srgbClr val="E9F0FB"/>
    <a:srgbClr val="E4EDF8"/>
    <a:srgbClr val="CCECFF"/>
    <a:srgbClr val="CCCC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937" autoAdjust="0"/>
    <p:restoredTop sz="94639" autoAdjust="0"/>
  </p:normalViewPr>
  <p:slideViewPr>
    <p:cSldViewPr>
      <p:cViewPr varScale="1">
        <p:scale>
          <a:sx n="161" d="100"/>
          <a:sy n="161" d="100"/>
        </p:scale>
        <p:origin x="-128" y="-6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650" cy="465138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688" y="0"/>
            <a:ext cx="3041650" cy="465138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2BF7D34-B967-42DC-A601-F06BC1777829}" type="datetimeFigureOut">
              <a:rPr lang="en-US"/>
              <a:pPr>
                <a:defRPr/>
              </a:pPr>
              <a:t>10/10/11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9200"/>
            <a:ext cx="3041650" cy="465138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688" y="8839200"/>
            <a:ext cx="3041650" cy="465138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C4324C1-4315-4720-B399-CE3798AD76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7688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688" y="0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3F03D38-EB54-4A2B-9D40-50C66FE4E5B3}" type="datetimeFigureOut">
              <a:rPr lang="en-US"/>
              <a:pPr>
                <a:defRPr/>
              </a:pPr>
              <a:t>10/10/11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9600"/>
            <a:ext cx="5616575" cy="41878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200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688" y="8839200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7597D9A-0A57-4BDE-B5A8-FB871EF7DF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0902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26136-F53F-47AA-8F9D-3BF0491E05CB}" type="datetimeFigureOut">
              <a:rPr lang="en-US"/>
              <a:pPr>
                <a:defRPr/>
              </a:pPr>
              <a:t>10/10/11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FD71B-FEEF-48D3-84B1-870911CCA8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626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3A8F1-04E2-4357-9743-3578B370D55E}" type="datetimeFigureOut">
              <a:rPr lang="en-US"/>
              <a:pPr>
                <a:defRPr/>
              </a:pPr>
              <a:t>10/10/11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F3099-3454-4DBD-9A47-B9841B8A6B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226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E1C65-BFCC-4B4C-BBE0-18F1DBFB0368}" type="datetimeFigureOut">
              <a:rPr lang="en-US"/>
              <a:pPr>
                <a:defRPr/>
              </a:pPr>
              <a:t>10/10/11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70089-2C8B-448C-BFFB-86AD2F23BA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726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C0F22-17C9-4351-BE5C-55A1FB50B2FA}" type="datetimeFigureOut">
              <a:rPr lang="en-US"/>
              <a:pPr>
                <a:defRPr/>
              </a:pPr>
              <a:t>10/10/11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F0EC9-4EAB-4D0B-AEB5-1BC39B97CC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392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416A0-0E2C-426E-B550-6B1C9C8298DA}" type="datetimeFigureOut">
              <a:rPr lang="en-US"/>
              <a:pPr>
                <a:defRPr/>
              </a:pPr>
              <a:t>10/10/11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87FAA-A82D-46E4-97AA-FF8D17DF49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183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88F7B-3625-43E6-8F2D-A10294309AF6}" type="datetimeFigureOut">
              <a:rPr lang="en-US"/>
              <a:pPr>
                <a:defRPr/>
              </a:pPr>
              <a:t>10/10/11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64E31-806F-40CE-A845-3F16472719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622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4CDFF-343A-40B6-96AD-D9A1BB4E57A3}" type="datetimeFigureOut">
              <a:rPr lang="en-US"/>
              <a:pPr>
                <a:defRPr/>
              </a:pPr>
              <a:t>10/10/11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D368D-8321-4AE4-A3D4-A939CDB6D4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544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36707-556A-4BEB-A354-FF5C8853C5D9}" type="datetimeFigureOut">
              <a:rPr lang="en-US"/>
              <a:pPr>
                <a:defRPr/>
              </a:pPr>
              <a:t>10/10/11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2C7F8-AC53-465D-80E4-190A353415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75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C4C27-DE58-4F29-9059-D8E9CFC0AA23}" type="datetimeFigureOut">
              <a:rPr lang="en-US"/>
              <a:pPr>
                <a:defRPr/>
              </a:pPr>
              <a:t>10/10/11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FF26C-6CF1-4B0C-B9AE-0B923A8BF3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952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47690-3806-4076-B9A3-095140C3AAAD}" type="datetimeFigureOut">
              <a:rPr lang="en-US"/>
              <a:pPr>
                <a:defRPr/>
              </a:pPr>
              <a:t>10/10/11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13B38-6AD3-4C85-968D-EF56FCFFFC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384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513CD-ED0D-4C75-84F0-B71A094CFFB8}" type="datetimeFigureOut">
              <a:rPr lang="en-US"/>
              <a:pPr>
                <a:defRPr/>
              </a:pPr>
              <a:t>10/10/11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AC5D3-B01F-49B5-B527-C7B1D5FEAE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866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D8469F6-B869-4045-B10F-80C39F18FDCA}" type="datetimeFigureOut">
              <a:rPr lang="en-US"/>
              <a:pPr>
                <a:defRPr/>
              </a:pPr>
              <a:t>10/10/11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ECA1D9B-3102-4837-95D7-D37844C703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59189" y="87313"/>
            <a:ext cx="2073275" cy="4032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i="1" dirty="0" smtClean="0">
                <a:solidFill>
                  <a:schemeClr val="bg1">
                    <a:lumMod val="75000"/>
                  </a:schemeClr>
                </a:solidFill>
              </a:rPr>
              <a:t>living with the lab</a:t>
            </a:r>
            <a:endParaRPr lang="en-US" sz="1600" i="1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5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2366" y="93100"/>
            <a:ext cx="34290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-4763" y="466725"/>
            <a:ext cx="2747963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82" y="46647"/>
            <a:ext cx="362794" cy="365949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735766" y="152400"/>
            <a:ext cx="45719" cy="32175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685800" y="2362200"/>
            <a:ext cx="7976441" cy="2321719"/>
            <a:chOff x="762000" y="1760034"/>
            <a:chExt cx="7976441" cy="2321719"/>
          </a:xfrm>
        </p:grpSpPr>
        <p:sp>
          <p:nvSpPr>
            <p:cNvPr id="209922" name="Rectangle 1"/>
            <p:cNvSpPr>
              <a:spLocks noGrp="1" noChangeArrowheads="1"/>
            </p:cNvSpPr>
            <p:nvPr>
              <p:ph type="title"/>
            </p:nvPr>
          </p:nvSpPr>
          <p:spPr>
            <a:xfrm>
              <a:off x="3122340" y="1760034"/>
              <a:ext cx="5616101" cy="2321719"/>
            </a:xfrm>
          </p:spPr>
          <p:txBody>
            <a:bodyPr/>
            <a:lstStyle/>
            <a:p>
              <a:pPr algn="l" eaLnBrk="1" hangingPunct="1"/>
              <a:r>
                <a:rPr lang="en-US" dirty="0" smtClean="0">
                  <a:solidFill>
                    <a:schemeClr val="bg1">
                      <a:lumMod val="85000"/>
                    </a:schemeClr>
                  </a:solidFill>
                </a:rPr>
                <a:t>Introduction to </a:t>
              </a:r>
              <a:br>
                <a:rPr lang="en-US" dirty="0" smtClean="0">
                  <a:solidFill>
                    <a:schemeClr val="bg1">
                      <a:lumMod val="85000"/>
                    </a:schemeClr>
                  </a:solidFill>
                </a:rPr>
              </a:br>
              <a:r>
                <a:rPr lang="en-US" dirty="0" smtClean="0">
                  <a:solidFill>
                    <a:schemeClr val="bg1">
                      <a:lumMod val="85000"/>
                    </a:schemeClr>
                  </a:solidFill>
                </a:rPr>
                <a:t>Arduino Programming</a:t>
              </a:r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0" y="1905000"/>
              <a:ext cx="2301577" cy="167640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908379" y="3492570"/>
              <a:ext cx="67518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>
                  <a:solidFill>
                    <a:schemeClr val="bg1">
                      <a:lumMod val="50000"/>
                    </a:schemeClr>
                  </a:solidFill>
                </a:rPr>
                <a:t>arduino.cc</a:t>
              </a:r>
              <a:endParaRPr lang="en-US" sz="9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7164728" y="215205"/>
            <a:ext cx="17322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</a:rPr>
              <a:t>Gerald </a:t>
            </a:r>
            <a:r>
              <a:rPr lang="en-US" sz="1200" b="1" dirty="0" err="1" smtClean="0">
                <a:solidFill>
                  <a:schemeClr val="bg1">
                    <a:lumMod val="50000"/>
                  </a:schemeClr>
                </a:solidFill>
              </a:rPr>
              <a:t>Recktenwald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Portland State University</a:t>
            </a:r>
            <a:b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gerry@me.pdx.edu</a:t>
            </a:r>
          </a:p>
        </p:txBody>
      </p:sp>
    </p:spTree>
    <p:extLst>
      <p:ext uri="{BB962C8B-B14F-4D97-AF65-F5344CB8AC3E}">
        <p14:creationId xmlns:p14="http://schemas.microsoft.com/office/powerpoint/2010/main" val="575214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5" name="Rectangle 1"/>
          <p:cNvSpPr>
            <a:spLocks noGrp="1" noChangeArrowheads="1"/>
          </p:cNvSpPr>
          <p:nvPr>
            <p:ph type="title"/>
          </p:nvPr>
        </p:nvSpPr>
        <p:spPr>
          <a:xfrm>
            <a:off x="624468" y="860502"/>
            <a:ext cx="2126166" cy="533400"/>
          </a:xfrm>
        </p:spPr>
        <p:txBody>
          <a:bodyPr/>
          <a:lstStyle/>
          <a:p>
            <a:pPr algn="l" eaLnBrk="1" hangingPunct="1"/>
            <a:r>
              <a:rPr lang="en-US" sz="3600" dirty="0">
                <a:solidFill>
                  <a:schemeClr val="bg1">
                    <a:lumMod val="85000"/>
                  </a:schemeClr>
                </a:solidFill>
              </a:rPr>
              <a:t>c</a:t>
            </a:r>
            <a:r>
              <a:rPr lang="en-US" sz="3600" dirty="0" smtClean="0">
                <a:solidFill>
                  <a:schemeClr val="bg1">
                    <a:lumMod val="85000"/>
                  </a:schemeClr>
                </a:solidFill>
              </a:rPr>
              <a:t>ode</a:t>
            </a:r>
          </a:p>
        </p:txBody>
      </p:sp>
      <p:pic>
        <p:nvPicPr>
          <p:cNvPr id="22323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570"/>
          <a:stretch>
            <a:fillRect/>
          </a:stretch>
        </p:blipFill>
        <p:spPr bwMode="auto">
          <a:xfrm>
            <a:off x="723305" y="1500188"/>
            <a:ext cx="6741914" cy="4902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5105400" y="4876800"/>
            <a:ext cx="2982516" cy="1604366"/>
            <a:chOff x="5105400" y="4876800"/>
            <a:chExt cx="2982516" cy="1604366"/>
          </a:xfrm>
        </p:grpSpPr>
        <p:sp>
          <p:nvSpPr>
            <p:cNvPr id="223237" name="Rectangle 3"/>
            <p:cNvSpPr>
              <a:spLocks/>
            </p:cNvSpPr>
            <p:nvPr/>
          </p:nvSpPr>
          <p:spPr bwMode="auto">
            <a:xfrm>
              <a:off x="5105400" y="4891682"/>
              <a:ext cx="2982516" cy="158948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C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23238" name="Rectangle 4"/>
            <p:cNvSpPr>
              <a:spLocks/>
            </p:cNvSpPr>
            <p:nvPr/>
          </p:nvSpPr>
          <p:spPr bwMode="auto">
            <a:xfrm>
              <a:off x="5132190" y="4876800"/>
              <a:ext cx="2657074" cy="15388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tabLst>
                  <a:tab pos="252255" algn="ctr"/>
                </a:tabLst>
              </a:pPr>
              <a:r>
                <a:rPr lang="en-US" sz="2500" dirty="0" smtClean="0">
                  <a:solidFill>
                    <a:schemeClr val="bg1">
                      <a:lumMod val="50000"/>
                    </a:schemeClr>
                  </a:solidFill>
                </a:rPr>
                <a:t>digital </a:t>
              </a:r>
              <a:r>
                <a:rPr lang="en-US" sz="2500" dirty="0">
                  <a:solidFill>
                    <a:schemeClr val="bg1">
                      <a:lumMod val="50000"/>
                    </a:schemeClr>
                  </a:solidFill>
                </a:rPr>
                <a:t>I/O </a:t>
              </a:r>
              <a:r>
                <a:rPr lang="en-US" sz="2500" dirty="0" smtClean="0">
                  <a:solidFill>
                    <a:schemeClr val="bg1">
                      <a:lumMod val="50000"/>
                    </a:schemeClr>
                  </a:solidFill>
                </a:rPr>
                <a:t>functions</a:t>
              </a:r>
              <a:r>
                <a:rPr lang="en-US" sz="2500" dirty="0">
                  <a:solidFill>
                    <a:schemeClr val="bg1">
                      <a:lumMod val="50000"/>
                    </a:schemeClr>
                  </a:solidFill>
                </a:rPr>
                <a:t>:</a:t>
              </a:r>
            </a:p>
            <a:p>
              <a:pPr marL="342900" indent="-342900">
                <a:buFont typeface="Arial" pitchFamily="34" charset="0"/>
                <a:buChar char="•"/>
                <a:tabLst>
                  <a:tab pos="252255" algn="ctr"/>
                </a:tabLst>
              </a:pPr>
              <a:r>
                <a:rPr lang="en-US" sz="2500" dirty="0" smtClean="0">
                  <a:solidFill>
                    <a:schemeClr val="bg1">
                      <a:lumMod val="50000"/>
                    </a:schemeClr>
                  </a:solidFill>
                </a:rPr>
                <a:t>pinMode</a:t>
              </a:r>
            </a:p>
            <a:p>
              <a:pPr marL="342900" indent="-342900">
                <a:buFont typeface="Arial" pitchFamily="34" charset="0"/>
                <a:buChar char="•"/>
                <a:tabLst>
                  <a:tab pos="252255" algn="ctr"/>
                </a:tabLst>
              </a:pPr>
              <a:r>
                <a:rPr lang="en-US" sz="2500" dirty="0" smtClean="0">
                  <a:solidFill>
                    <a:schemeClr val="bg1">
                      <a:lumMod val="50000"/>
                    </a:schemeClr>
                  </a:solidFill>
                </a:rPr>
                <a:t>digitalWrite</a:t>
              </a:r>
            </a:p>
            <a:p>
              <a:pPr marL="342900" indent="-342900">
                <a:buFont typeface="Arial" pitchFamily="34" charset="0"/>
                <a:buChar char="•"/>
                <a:tabLst>
                  <a:tab pos="252255" algn="ctr"/>
                </a:tabLst>
              </a:pPr>
              <a:r>
                <a:rPr lang="en-US" sz="2500" dirty="0" smtClean="0">
                  <a:solidFill>
                    <a:schemeClr val="bg1">
                      <a:lumMod val="50000"/>
                    </a:schemeClr>
                  </a:solidFill>
                </a:rPr>
                <a:t>digitalRead</a:t>
              </a:r>
              <a:endParaRPr lang="en-US" sz="25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223239" name="Rectangle 5"/>
          <p:cNvSpPr>
            <a:spLocks/>
          </p:cNvSpPr>
          <p:nvPr/>
        </p:nvSpPr>
        <p:spPr bwMode="auto">
          <a:xfrm>
            <a:off x="4107656" y="2241352"/>
            <a:ext cx="3437930" cy="1169789"/>
          </a:xfrm>
          <a:prstGeom prst="rect">
            <a:avLst/>
          </a:prstGeom>
          <a:solidFill>
            <a:srgbClr val="FFFFFF"/>
          </a:solidFill>
          <a:ln w="12700">
            <a:solidFill>
              <a:srgbClr val="C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3240" name="Rectangle 6"/>
          <p:cNvSpPr>
            <a:spLocks/>
          </p:cNvSpPr>
          <p:nvPr/>
        </p:nvSpPr>
        <p:spPr bwMode="auto">
          <a:xfrm>
            <a:off x="4152305" y="2254747"/>
            <a:ext cx="333970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/>
            <a:r>
              <a:rPr lang="en-US" sz="2200" dirty="0">
                <a:solidFill>
                  <a:schemeClr val="bg1">
                    <a:lumMod val="50000"/>
                  </a:schemeClr>
                </a:solidFill>
                <a:latin typeface="Courier" pitchFamily="-105" charset="0"/>
                <a:sym typeface="Courier" pitchFamily="-105" charset="0"/>
              </a:rPr>
              <a:t>pinMode(13, Output)</a:t>
            </a:r>
          </a:p>
          <a:p>
            <a:pPr algn="l"/>
            <a:r>
              <a:rPr lang="en-US" sz="2500" dirty="0" smtClean="0">
                <a:solidFill>
                  <a:schemeClr val="bg1">
                    <a:lumMod val="50000"/>
                  </a:schemeClr>
                </a:solidFill>
              </a:rPr>
              <a:t>prepares </a:t>
            </a:r>
            <a:r>
              <a:rPr lang="en-US" sz="2500" dirty="0">
                <a:solidFill>
                  <a:schemeClr val="bg1">
                    <a:lumMod val="50000"/>
                  </a:schemeClr>
                </a:solidFill>
              </a:rPr>
              <a:t>pin 13 for</a:t>
            </a:r>
          </a:p>
          <a:p>
            <a:pPr algn="l"/>
            <a:r>
              <a:rPr lang="en-US" sz="2500" dirty="0" smtClean="0">
                <a:solidFill>
                  <a:schemeClr val="bg1">
                    <a:lumMod val="50000"/>
                  </a:schemeClr>
                </a:solidFill>
              </a:rPr>
              <a:t>outputs </a:t>
            </a:r>
            <a:r>
              <a:rPr lang="en-US" sz="2500" dirty="0">
                <a:solidFill>
                  <a:schemeClr val="bg1">
                    <a:lumMod val="50000"/>
                  </a:schemeClr>
                </a:solidFill>
              </a:rPr>
              <a:t>of voltage</a:t>
            </a:r>
          </a:p>
        </p:txBody>
      </p:sp>
      <p:sp>
        <p:nvSpPr>
          <p:cNvPr id="223241" name="AutoShape 7"/>
          <p:cNvSpPr>
            <a:spLocks/>
          </p:cNvSpPr>
          <p:nvPr/>
        </p:nvSpPr>
        <p:spPr bwMode="auto">
          <a:xfrm>
            <a:off x="892969" y="4313039"/>
            <a:ext cx="1660922" cy="241102"/>
          </a:xfrm>
          <a:prstGeom prst="roundRect">
            <a:avLst>
              <a:gd name="adj" fmla="val 50000"/>
            </a:avLst>
          </a:prstGeom>
          <a:solidFill>
            <a:schemeClr val="accent1">
              <a:alpha val="29803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3242" name="Line 8"/>
          <p:cNvSpPr>
            <a:spLocks noChangeShapeType="1"/>
          </p:cNvSpPr>
          <p:nvPr/>
        </p:nvSpPr>
        <p:spPr bwMode="auto">
          <a:xfrm rot="10800000" flipH="1">
            <a:off x="2225725" y="3118694"/>
            <a:ext cx="1864072" cy="1194346"/>
          </a:xfrm>
          <a:prstGeom prst="line">
            <a:avLst/>
          </a:prstGeom>
          <a:noFill/>
          <a:ln w="50800">
            <a:solidFill>
              <a:schemeClr val="tx1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59189" y="87313"/>
            <a:ext cx="2073275" cy="4032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i="1" dirty="0" smtClean="0">
                <a:solidFill>
                  <a:schemeClr val="bg1">
                    <a:lumMod val="75000"/>
                  </a:schemeClr>
                </a:solidFill>
              </a:rPr>
              <a:t>living with the lab</a:t>
            </a:r>
            <a:endParaRPr lang="en-US" sz="1600" i="1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12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2366" y="93100"/>
            <a:ext cx="34290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>
            <a:off x="-4763" y="466725"/>
            <a:ext cx="2747963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82" y="46647"/>
            <a:ext cx="362794" cy="365949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2735766" y="152400"/>
            <a:ext cx="45719" cy="32175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534400" y="6381750"/>
            <a:ext cx="457200" cy="400050"/>
          </a:xfrm>
        </p:spPr>
        <p:txBody>
          <a:bodyPr/>
          <a:lstStyle/>
          <a:p>
            <a:pPr algn="r"/>
            <a:fld id="{203DF9C2-183C-4A78-BB4C-67AD01B619E4}" type="slidenum">
              <a:rPr lang="en-US"/>
              <a:pPr algn="r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225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426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570"/>
          <a:stretch>
            <a:fillRect/>
          </a:stretch>
        </p:blipFill>
        <p:spPr bwMode="auto">
          <a:xfrm>
            <a:off x="723305" y="1447800"/>
            <a:ext cx="6741914" cy="4902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4262" name="Rectangle 5"/>
          <p:cNvSpPr>
            <a:spLocks/>
          </p:cNvSpPr>
          <p:nvPr/>
        </p:nvSpPr>
        <p:spPr bwMode="auto">
          <a:xfrm>
            <a:off x="4357686" y="3144441"/>
            <a:ext cx="4633914" cy="1205508"/>
          </a:xfrm>
          <a:prstGeom prst="rect">
            <a:avLst/>
          </a:prstGeom>
          <a:solidFill>
            <a:srgbClr val="FFFFFF"/>
          </a:solidFill>
          <a:ln w="12700">
            <a:solidFill>
              <a:srgbClr val="C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4263" name="Rectangle 6"/>
          <p:cNvSpPr>
            <a:spLocks/>
          </p:cNvSpPr>
          <p:nvPr/>
        </p:nvSpPr>
        <p:spPr bwMode="auto">
          <a:xfrm>
            <a:off x="4433568" y="3180137"/>
            <a:ext cx="455803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/>
            <a:r>
              <a:rPr lang="en-US" sz="2200" dirty="0">
                <a:solidFill>
                  <a:schemeClr val="bg1">
                    <a:lumMod val="50000"/>
                  </a:schemeClr>
                </a:solidFill>
                <a:latin typeface="Courier" pitchFamily="-105" charset="0"/>
                <a:sym typeface="Courier" pitchFamily="-105" charset="0"/>
              </a:rPr>
              <a:t>digitalWrite(13, HIGH)</a:t>
            </a:r>
          </a:p>
          <a:p>
            <a:pPr algn="l"/>
            <a:r>
              <a:rPr lang="en-US" sz="2500" dirty="0" smtClean="0">
                <a:solidFill>
                  <a:schemeClr val="bg1">
                    <a:lumMod val="50000"/>
                  </a:schemeClr>
                </a:solidFill>
              </a:rPr>
              <a:t>sets </a:t>
            </a:r>
            <a:r>
              <a:rPr lang="en-US" sz="2500" dirty="0">
                <a:solidFill>
                  <a:schemeClr val="bg1">
                    <a:lumMod val="50000"/>
                  </a:schemeClr>
                </a:solidFill>
              </a:rPr>
              <a:t>pin 13 to a voltage that</a:t>
            </a:r>
          </a:p>
          <a:p>
            <a:pPr algn="l"/>
            <a:r>
              <a:rPr lang="en-US" sz="2500" dirty="0">
                <a:solidFill>
                  <a:schemeClr val="bg1">
                    <a:lumMod val="50000"/>
                  </a:schemeClr>
                </a:solidFill>
              </a:rPr>
              <a:t>means “on</a:t>
            </a:r>
            <a:r>
              <a:rPr lang="en-US" sz="2500" dirty="0" smtClean="0">
                <a:solidFill>
                  <a:schemeClr val="bg1">
                    <a:lumMod val="50000"/>
                  </a:schemeClr>
                </a:solidFill>
              </a:rPr>
              <a:t>”  (five volts in this case)</a:t>
            </a:r>
            <a:endParaRPr lang="en-US" sz="25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4264" name="AutoShape 7"/>
          <p:cNvSpPr>
            <a:spLocks/>
          </p:cNvSpPr>
          <p:nvPr/>
        </p:nvSpPr>
        <p:spPr bwMode="auto">
          <a:xfrm>
            <a:off x="892969" y="4260651"/>
            <a:ext cx="1660922" cy="241102"/>
          </a:xfrm>
          <a:prstGeom prst="roundRect">
            <a:avLst>
              <a:gd name="adj" fmla="val 50000"/>
            </a:avLst>
          </a:prstGeom>
          <a:solidFill>
            <a:schemeClr val="accent1">
              <a:alpha val="29803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4265" name="Line 8"/>
          <p:cNvSpPr>
            <a:spLocks noChangeShapeType="1"/>
          </p:cNvSpPr>
          <p:nvPr/>
        </p:nvSpPr>
        <p:spPr bwMode="auto">
          <a:xfrm rot="10800000" flipH="1">
            <a:off x="2279303" y="3748311"/>
            <a:ext cx="2059410" cy="1235645"/>
          </a:xfrm>
          <a:prstGeom prst="line">
            <a:avLst/>
          </a:prstGeom>
          <a:noFill/>
          <a:ln w="50800">
            <a:solidFill>
              <a:schemeClr val="tx1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-4763" y="46647"/>
            <a:ext cx="2786248" cy="443891"/>
            <a:chOff x="-4763" y="46647"/>
            <a:chExt cx="2786248" cy="443891"/>
          </a:xfrm>
        </p:grpSpPr>
        <p:sp>
          <p:nvSpPr>
            <p:cNvPr id="11" name="Title 1"/>
            <p:cNvSpPr txBox="1">
              <a:spLocks/>
            </p:cNvSpPr>
            <p:nvPr/>
          </p:nvSpPr>
          <p:spPr>
            <a:xfrm>
              <a:off x="259189" y="87313"/>
              <a:ext cx="2073275" cy="403225"/>
            </a:xfrm>
            <a:prstGeom prst="rect">
              <a:avLst/>
            </a:prstGeom>
          </p:spPr>
          <p:txBody>
            <a:bodyPr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fontAlgn="auto">
                <a:spcAft>
                  <a:spcPts val="0"/>
                </a:spcAft>
                <a:defRPr/>
              </a:pPr>
              <a:r>
                <a:rPr lang="en-US" sz="1600" i="1" dirty="0" smtClean="0">
                  <a:solidFill>
                    <a:schemeClr val="bg1">
                      <a:lumMod val="75000"/>
                    </a:schemeClr>
                  </a:solidFill>
                </a:rPr>
                <a:t>living with the lab</a:t>
              </a:r>
              <a:endParaRPr lang="en-US" sz="1600" i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pic>
          <p:nvPicPr>
            <p:cNvPr id="12" name="Picture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2366" y="93100"/>
              <a:ext cx="342900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3" name="Straight Connector 12"/>
            <p:cNvCxnSpPr/>
            <p:nvPr/>
          </p:nvCxnSpPr>
          <p:spPr>
            <a:xfrm>
              <a:off x="-4763" y="466725"/>
              <a:ext cx="2747963" cy="0"/>
            </a:xfrm>
            <a:prstGeom prst="line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582" y="46647"/>
              <a:ext cx="362794" cy="365949"/>
            </a:xfrm>
            <a:prstGeom prst="rect">
              <a:avLst/>
            </a:prstGeom>
          </p:spPr>
        </p:pic>
        <p:sp>
          <p:nvSpPr>
            <p:cNvPr id="15" name="Rectangle 14"/>
            <p:cNvSpPr/>
            <p:nvPr/>
          </p:nvSpPr>
          <p:spPr>
            <a:xfrm>
              <a:off x="2735766" y="152400"/>
              <a:ext cx="45719" cy="32175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534400" y="6381750"/>
            <a:ext cx="457200" cy="400050"/>
          </a:xfrm>
        </p:spPr>
        <p:txBody>
          <a:bodyPr/>
          <a:lstStyle/>
          <a:p>
            <a:pPr algn="r"/>
            <a:fld id="{203DF9C2-183C-4A78-BB4C-67AD01B619E4}" type="slidenum">
              <a:rPr lang="en-US"/>
              <a:pPr algn="r"/>
              <a:t>11</a:t>
            </a:fld>
            <a:endParaRPr lang="en-US" dirty="0"/>
          </a:p>
        </p:txBody>
      </p:sp>
      <p:sp>
        <p:nvSpPr>
          <p:cNvPr id="18" name="Rectangle 1"/>
          <p:cNvSpPr>
            <a:spLocks noGrp="1" noChangeArrowheads="1"/>
          </p:cNvSpPr>
          <p:nvPr>
            <p:ph type="title"/>
          </p:nvPr>
        </p:nvSpPr>
        <p:spPr>
          <a:xfrm>
            <a:off x="624468" y="860502"/>
            <a:ext cx="2126166" cy="533400"/>
          </a:xfrm>
        </p:spPr>
        <p:txBody>
          <a:bodyPr/>
          <a:lstStyle/>
          <a:p>
            <a:pPr algn="l" eaLnBrk="1" hangingPunct="1"/>
            <a:r>
              <a:rPr lang="en-US" sz="3600" dirty="0">
                <a:solidFill>
                  <a:schemeClr val="bg1">
                    <a:lumMod val="85000"/>
                  </a:schemeClr>
                </a:solidFill>
              </a:rPr>
              <a:t>c</a:t>
            </a:r>
            <a:r>
              <a:rPr lang="en-US" sz="3600" dirty="0" smtClean="0">
                <a:solidFill>
                  <a:schemeClr val="bg1">
                    <a:lumMod val="85000"/>
                  </a:schemeClr>
                </a:solidFill>
              </a:rPr>
              <a:t>ode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5105400" y="4826198"/>
            <a:ext cx="2982516" cy="1604366"/>
            <a:chOff x="5105400" y="4876800"/>
            <a:chExt cx="2982516" cy="1604366"/>
          </a:xfrm>
        </p:grpSpPr>
        <p:sp>
          <p:nvSpPr>
            <p:cNvPr id="20" name="Rectangle 3"/>
            <p:cNvSpPr>
              <a:spLocks/>
            </p:cNvSpPr>
            <p:nvPr/>
          </p:nvSpPr>
          <p:spPr bwMode="auto">
            <a:xfrm>
              <a:off x="5105400" y="4891682"/>
              <a:ext cx="2982516" cy="158948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C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1" name="Rectangle 4"/>
            <p:cNvSpPr>
              <a:spLocks/>
            </p:cNvSpPr>
            <p:nvPr/>
          </p:nvSpPr>
          <p:spPr bwMode="auto">
            <a:xfrm>
              <a:off x="5132190" y="4876800"/>
              <a:ext cx="2657074" cy="15388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tabLst>
                  <a:tab pos="252255" algn="ctr"/>
                </a:tabLst>
              </a:pPr>
              <a:r>
                <a:rPr lang="en-US" sz="2500" dirty="0" smtClean="0">
                  <a:solidFill>
                    <a:schemeClr val="bg1">
                      <a:lumMod val="50000"/>
                    </a:schemeClr>
                  </a:solidFill>
                </a:rPr>
                <a:t>digital </a:t>
              </a:r>
              <a:r>
                <a:rPr lang="en-US" sz="2500" dirty="0">
                  <a:solidFill>
                    <a:schemeClr val="bg1">
                      <a:lumMod val="50000"/>
                    </a:schemeClr>
                  </a:solidFill>
                </a:rPr>
                <a:t>I/O </a:t>
              </a:r>
              <a:r>
                <a:rPr lang="en-US" sz="2500" dirty="0" smtClean="0">
                  <a:solidFill>
                    <a:schemeClr val="bg1">
                      <a:lumMod val="50000"/>
                    </a:schemeClr>
                  </a:solidFill>
                </a:rPr>
                <a:t>functions</a:t>
              </a:r>
              <a:r>
                <a:rPr lang="en-US" sz="2500" dirty="0">
                  <a:solidFill>
                    <a:schemeClr val="bg1">
                      <a:lumMod val="50000"/>
                    </a:schemeClr>
                  </a:solidFill>
                </a:rPr>
                <a:t>:</a:t>
              </a:r>
            </a:p>
            <a:p>
              <a:pPr marL="342900" indent="-342900">
                <a:buFont typeface="Arial" pitchFamily="34" charset="0"/>
                <a:buChar char="•"/>
                <a:tabLst>
                  <a:tab pos="252255" algn="ctr"/>
                </a:tabLst>
              </a:pPr>
              <a:r>
                <a:rPr lang="en-US" sz="2500" dirty="0" smtClean="0">
                  <a:solidFill>
                    <a:schemeClr val="bg1">
                      <a:lumMod val="50000"/>
                    </a:schemeClr>
                  </a:solidFill>
                </a:rPr>
                <a:t>pinMode</a:t>
              </a:r>
            </a:p>
            <a:p>
              <a:pPr marL="342900" indent="-342900">
                <a:buFont typeface="Arial" pitchFamily="34" charset="0"/>
                <a:buChar char="•"/>
                <a:tabLst>
                  <a:tab pos="252255" algn="ctr"/>
                </a:tabLst>
              </a:pPr>
              <a:r>
                <a:rPr lang="en-US" sz="2500" dirty="0" smtClean="0">
                  <a:solidFill>
                    <a:schemeClr val="bg1">
                      <a:lumMod val="50000"/>
                    </a:schemeClr>
                  </a:solidFill>
                </a:rPr>
                <a:t>digitalWrite</a:t>
              </a:r>
            </a:p>
            <a:p>
              <a:pPr marL="342900" indent="-342900">
                <a:buFont typeface="Arial" pitchFamily="34" charset="0"/>
                <a:buChar char="•"/>
                <a:tabLst>
                  <a:tab pos="252255" algn="ctr"/>
                </a:tabLst>
              </a:pPr>
              <a:r>
                <a:rPr lang="en-US" sz="2500" dirty="0" smtClean="0">
                  <a:solidFill>
                    <a:schemeClr val="bg1">
                      <a:lumMod val="50000"/>
                    </a:schemeClr>
                  </a:solidFill>
                </a:rPr>
                <a:t>digitalRead</a:t>
              </a:r>
              <a:endParaRPr lang="en-US" sz="25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12298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8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570"/>
          <a:stretch>
            <a:fillRect/>
          </a:stretch>
        </p:blipFill>
        <p:spPr bwMode="auto">
          <a:xfrm>
            <a:off x="723305" y="1422202"/>
            <a:ext cx="6741914" cy="4902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87" name="Rectangle 5"/>
          <p:cNvSpPr>
            <a:spLocks/>
          </p:cNvSpPr>
          <p:nvPr/>
        </p:nvSpPr>
        <p:spPr bwMode="auto">
          <a:xfrm>
            <a:off x="4357687" y="3118843"/>
            <a:ext cx="3643313" cy="1205508"/>
          </a:xfrm>
          <a:prstGeom prst="rect">
            <a:avLst/>
          </a:prstGeom>
          <a:solidFill>
            <a:srgbClr val="FFFFFF"/>
          </a:solidFill>
          <a:ln w="12700">
            <a:solidFill>
              <a:srgbClr val="C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5288" name="Rectangle 6"/>
          <p:cNvSpPr>
            <a:spLocks/>
          </p:cNvSpPr>
          <p:nvPr/>
        </p:nvSpPr>
        <p:spPr bwMode="auto">
          <a:xfrm>
            <a:off x="4411266" y="3132237"/>
            <a:ext cx="359866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/>
            <a:r>
              <a:rPr lang="en-US" sz="2200" dirty="0">
                <a:solidFill>
                  <a:schemeClr val="bg1">
                    <a:lumMod val="50000"/>
                  </a:schemeClr>
                </a:solidFill>
                <a:latin typeface="Courier" pitchFamily="-105" charset="0"/>
                <a:sym typeface="Courier" pitchFamily="-105" charset="0"/>
              </a:rPr>
              <a:t>delay(1000);</a:t>
            </a:r>
          </a:p>
          <a:p>
            <a:pPr algn="l"/>
            <a:r>
              <a:rPr lang="en-US" sz="2500" dirty="0" smtClean="0">
                <a:solidFill>
                  <a:schemeClr val="bg1">
                    <a:lumMod val="50000"/>
                  </a:schemeClr>
                </a:solidFill>
              </a:rPr>
              <a:t>tells </a:t>
            </a:r>
            <a:r>
              <a:rPr lang="en-US" sz="2500" dirty="0">
                <a:solidFill>
                  <a:schemeClr val="bg1">
                    <a:lumMod val="50000"/>
                  </a:schemeClr>
                </a:solidFill>
              </a:rPr>
              <a:t>microcontroller to do nothing for 1000 </a:t>
            </a:r>
            <a:r>
              <a:rPr lang="en-US" sz="2500" dirty="0" err="1">
                <a:solidFill>
                  <a:schemeClr val="bg1">
                    <a:lumMod val="50000"/>
                  </a:schemeClr>
                </a:solidFill>
              </a:rPr>
              <a:t>ms</a:t>
            </a:r>
            <a:r>
              <a:rPr lang="en-US" sz="2500" dirty="0">
                <a:solidFill>
                  <a:schemeClr val="bg1">
                    <a:lumMod val="50000"/>
                  </a:schemeClr>
                </a:solidFill>
              </a:rPr>
              <a:t> = 1 s</a:t>
            </a:r>
          </a:p>
        </p:txBody>
      </p:sp>
      <p:sp>
        <p:nvSpPr>
          <p:cNvPr id="225289" name="AutoShape 7"/>
          <p:cNvSpPr>
            <a:spLocks/>
          </p:cNvSpPr>
          <p:nvPr/>
        </p:nvSpPr>
        <p:spPr bwMode="auto">
          <a:xfrm>
            <a:off x="892969" y="4235053"/>
            <a:ext cx="1660922" cy="241102"/>
          </a:xfrm>
          <a:prstGeom prst="roundRect">
            <a:avLst>
              <a:gd name="adj" fmla="val 50000"/>
            </a:avLst>
          </a:prstGeom>
          <a:solidFill>
            <a:schemeClr val="accent1">
              <a:alpha val="29803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5290" name="Line 8"/>
          <p:cNvSpPr>
            <a:spLocks noChangeShapeType="1"/>
          </p:cNvSpPr>
          <p:nvPr/>
        </p:nvSpPr>
        <p:spPr bwMode="auto">
          <a:xfrm rot="10800000" flipH="1">
            <a:off x="1895326" y="3993952"/>
            <a:ext cx="2445619" cy="1187648"/>
          </a:xfrm>
          <a:prstGeom prst="line">
            <a:avLst/>
          </a:prstGeom>
          <a:noFill/>
          <a:ln w="50800">
            <a:solidFill>
              <a:schemeClr val="tx1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Rectangle 1"/>
          <p:cNvSpPr>
            <a:spLocks noGrp="1" noChangeArrowheads="1"/>
          </p:cNvSpPr>
          <p:nvPr>
            <p:ph type="title"/>
          </p:nvPr>
        </p:nvSpPr>
        <p:spPr>
          <a:xfrm>
            <a:off x="624468" y="860502"/>
            <a:ext cx="2126166" cy="533400"/>
          </a:xfrm>
        </p:spPr>
        <p:txBody>
          <a:bodyPr/>
          <a:lstStyle/>
          <a:p>
            <a:pPr algn="l" eaLnBrk="1" hangingPunct="1"/>
            <a:r>
              <a:rPr lang="en-US" sz="3600" dirty="0">
                <a:solidFill>
                  <a:schemeClr val="bg1">
                    <a:lumMod val="85000"/>
                  </a:schemeClr>
                </a:solidFill>
              </a:rPr>
              <a:t>c</a:t>
            </a:r>
            <a:r>
              <a:rPr lang="en-US" sz="3600" dirty="0" smtClean="0">
                <a:solidFill>
                  <a:schemeClr val="bg1">
                    <a:lumMod val="85000"/>
                  </a:schemeClr>
                </a:solidFill>
              </a:rPr>
              <a:t>ode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59189" y="87313"/>
            <a:ext cx="2073275" cy="4032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i="1" dirty="0" smtClean="0">
                <a:solidFill>
                  <a:schemeClr val="bg1">
                    <a:lumMod val="75000"/>
                  </a:schemeClr>
                </a:solidFill>
              </a:rPr>
              <a:t>living with the lab</a:t>
            </a:r>
            <a:endParaRPr lang="en-US" sz="1600" i="1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14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2366" y="93100"/>
            <a:ext cx="34290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Straight Connector 14"/>
          <p:cNvCxnSpPr/>
          <p:nvPr/>
        </p:nvCxnSpPr>
        <p:spPr>
          <a:xfrm>
            <a:off x="-4763" y="466725"/>
            <a:ext cx="2747963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82" y="46647"/>
            <a:ext cx="362794" cy="365949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2735766" y="152400"/>
            <a:ext cx="45719" cy="32175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534400" y="6381750"/>
            <a:ext cx="457200" cy="400050"/>
          </a:xfrm>
        </p:spPr>
        <p:txBody>
          <a:bodyPr/>
          <a:lstStyle/>
          <a:p>
            <a:pPr algn="r"/>
            <a:fld id="{203DF9C2-183C-4A78-BB4C-67AD01B619E4}" type="slidenum">
              <a:rPr lang="en-US"/>
              <a:pPr algn="r"/>
              <a:t>12</a:t>
            </a:fld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5105400" y="4876800"/>
            <a:ext cx="2982516" cy="1604366"/>
            <a:chOff x="5105400" y="4876800"/>
            <a:chExt cx="2982516" cy="1604366"/>
          </a:xfrm>
        </p:grpSpPr>
        <p:sp>
          <p:nvSpPr>
            <p:cNvPr id="20" name="Rectangle 3"/>
            <p:cNvSpPr>
              <a:spLocks/>
            </p:cNvSpPr>
            <p:nvPr/>
          </p:nvSpPr>
          <p:spPr bwMode="auto">
            <a:xfrm>
              <a:off x="5105400" y="4891682"/>
              <a:ext cx="2982516" cy="158948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C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1" name="Rectangle 4"/>
            <p:cNvSpPr>
              <a:spLocks/>
            </p:cNvSpPr>
            <p:nvPr/>
          </p:nvSpPr>
          <p:spPr bwMode="auto">
            <a:xfrm>
              <a:off x="5132190" y="4876800"/>
              <a:ext cx="2657074" cy="15388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tabLst>
                  <a:tab pos="252255" algn="ctr"/>
                </a:tabLst>
              </a:pPr>
              <a:r>
                <a:rPr lang="en-US" sz="2500" dirty="0" smtClean="0">
                  <a:solidFill>
                    <a:schemeClr val="bg1">
                      <a:lumMod val="50000"/>
                    </a:schemeClr>
                  </a:solidFill>
                </a:rPr>
                <a:t>digital </a:t>
              </a:r>
              <a:r>
                <a:rPr lang="en-US" sz="2500" dirty="0">
                  <a:solidFill>
                    <a:schemeClr val="bg1">
                      <a:lumMod val="50000"/>
                    </a:schemeClr>
                  </a:solidFill>
                </a:rPr>
                <a:t>I/O </a:t>
              </a:r>
              <a:r>
                <a:rPr lang="en-US" sz="2500" dirty="0" smtClean="0">
                  <a:solidFill>
                    <a:schemeClr val="bg1">
                      <a:lumMod val="50000"/>
                    </a:schemeClr>
                  </a:solidFill>
                </a:rPr>
                <a:t>functions</a:t>
              </a:r>
              <a:r>
                <a:rPr lang="en-US" sz="2500" dirty="0">
                  <a:solidFill>
                    <a:schemeClr val="bg1">
                      <a:lumMod val="50000"/>
                    </a:schemeClr>
                  </a:solidFill>
                </a:rPr>
                <a:t>:</a:t>
              </a:r>
            </a:p>
            <a:p>
              <a:pPr marL="342900" indent="-342900">
                <a:buFont typeface="Arial" pitchFamily="34" charset="0"/>
                <a:buChar char="•"/>
                <a:tabLst>
                  <a:tab pos="252255" algn="ctr"/>
                </a:tabLst>
              </a:pPr>
              <a:r>
                <a:rPr lang="en-US" sz="2500" dirty="0" smtClean="0">
                  <a:solidFill>
                    <a:schemeClr val="bg1">
                      <a:lumMod val="50000"/>
                    </a:schemeClr>
                  </a:solidFill>
                </a:rPr>
                <a:t>pinMode</a:t>
              </a:r>
            </a:p>
            <a:p>
              <a:pPr marL="342900" indent="-342900">
                <a:buFont typeface="Arial" pitchFamily="34" charset="0"/>
                <a:buChar char="•"/>
                <a:tabLst>
                  <a:tab pos="252255" algn="ctr"/>
                </a:tabLst>
              </a:pPr>
              <a:r>
                <a:rPr lang="en-US" sz="2500" dirty="0" smtClean="0">
                  <a:solidFill>
                    <a:schemeClr val="bg1">
                      <a:lumMod val="50000"/>
                    </a:schemeClr>
                  </a:solidFill>
                </a:rPr>
                <a:t>digitalWrite</a:t>
              </a:r>
            </a:p>
            <a:p>
              <a:pPr marL="342900" indent="-342900">
                <a:buFont typeface="Arial" pitchFamily="34" charset="0"/>
                <a:buChar char="•"/>
                <a:tabLst>
                  <a:tab pos="252255" algn="ctr"/>
                </a:tabLst>
              </a:pPr>
              <a:r>
                <a:rPr lang="en-US" sz="2500" dirty="0" smtClean="0">
                  <a:solidFill>
                    <a:schemeClr val="bg1">
                      <a:lumMod val="50000"/>
                    </a:schemeClr>
                  </a:solidFill>
                </a:rPr>
                <a:t>digitalRead</a:t>
              </a:r>
              <a:endParaRPr lang="en-US" sz="25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34680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630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570"/>
          <a:stretch>
            <a:fillRect/>
          </a:stretch>
        </p:blipFill>
        <p:spPr bwMode="auto">
          <a:xfrm>
            <a:off x="723305" y="1422202"/>
            <a:ext cx="6741914" cy="4902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6310" name="Rectangle 5"/>
          <p:cNvSpPr>
            <a:spLocks/>
          </p:cNvSpPr>
          <p:nvPr/>
        </p:nvSpPr>
        <p:spPr bwMode="auto">
          <a:xfrm>
            <a:off x="4357688" y="3118843"/>
            <a:ext cx="3948112" cy="1205508"/>
          </a:xfrm>
          <a:prstGeom prst="rect">
            <a:avLst/>
          </a:prstGeom>
          <a:solidFill>
            <a:srgbClr val="FFFFFF"/>
          </a:solidFill>
          <a:ln w="12700">
            <a:solidFill>
              <a:srgbClr val="C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6311" name="Rectangle 6"/>
          <p:cNvSpPr>
            <a:spLocks/>
          </p:cNvSpPr>
          <p:nvPr/>
        </p:nvSpPr>
        <p:spPr bwMode="auto">
          <a:xfrm>
            <a:off x="4411264" y="3132237"/>
            <a:ext cx="442793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/>
            <a:r>
              <a:rPr lang="en-US" sz="2200" dirty="0">
                <a:solidFill>
                  <a:schemeClr val="bg1">
                    <a:lumMod val="50000"/>
                  </a:schemeClr>
                </a:solidFill>
                <a:latin typeface="Courier" pitchFamily="-105" charset="0"/>
                <a:sym typeface="Courier" pitchFamily="-105" charset="0"/>
              </a:rPr>
              <a:t>digitalWrite(13, LOW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  <a:latin typeface="Courier" pitchFamily="-105" charset="0"/>
                <a:sym typeface="Courier" pitchFamily="-105" charset="0"/>
              </a:rPr>
              <a:t>) </a:t>
            </a:r>
            <a:endParaRPr lang="en-US" sz="2200" dirty="0">
              <a:solidFill>
                <a:schemeClr val="bg1">
                  <a:lumMod val="50000"/>
                </a:schemeClr>
              </a:solidFill>
              <a:latin typeface="Courier" pitchFamily="-105" charset="0"/>
              <a:sym typeface="Courier" pitchFamily="-105" charset="0"/>
            </a:endParaRPr>
          </a:p>
          <a:p>
            <a:pPr algn="l"/>
            <a:r>
              <a:rPr lang="en-US" sz="2500" dirty="0" smtClean="0">
                <a:solidFill>
                  <a:schemeClr val="bg1">
                    <a:lumMod val="50000"/>
                  </a:schemeClr>
                </a:solidFill>
              </a:rPr>
              <a:t>sets </a:t>
            </a:r>
            <a:r>
              <a:rPr lang="en-US" sz="2500" dirty="0">
                <a:solidFill>
                  <a:schemeClr val="bg1">
                    <a:lumMod val="50000"/>
                  </a:schemeClr>
                </a:solidFill>
              </a:rPr>
              <a:t>pin 13 to voltage</a:t>
            </a:r>
          </a:p>
          <a:p>
            <a:pPr algn="l"/>
            <a:r>
              <a:rPr lang="en-US" sz="2500" dirty="0">
                <a:solidFill>
                  <a:schemeClr val="bg1">
                    <a:lumMod val="50000"/>
                  </a:schemeClr>
                </a:solidFill>
              </a:rPr>
              <a:t>that means “off</a:t>
            </a:r>
            <a:r>
              <a:rPr lang="en-US" sz="2500" dirty="0" smtClean="0">
                <a:solidFill>
                  <a:schemeClr val="bg1">
                    <a:lumMod val="50000"/>
                  </a:schemeClr>
                </a:solidFill>
              </a:rPr>
              <a:t>” or zero volts</a:t>
            </a:r>
            <a:endParaRPr lang="en-US" sz="25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6312" name="AutoShape 7"/>
          <p:cNvSpPr>
            <a:spLocks/>
          </p:cNvSpPr>
          <p:nvPr/>
        </p:nvSpPr>
        <p:spPr bwMode="auto">
          <a:xfrm>
            <a:off x="892969" y="4235053"/>
            <a:ext cx="1660922" cy="241102"/>
          </a:xfrm>
          <a:prstGeom prst="roundRect">
            <a:avLst>
              <a:gd name="adj" fmla="val 50000"/>
            </a:avLst>
          </a:prstGeom>
          <a:solidFill>
            <a:schemeClr val="accent1">
              <a:alpha val="29803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6313" name="Line 8"/>
          <p:cNvSpPr>
            <a:spLocks noChangeShapeType="1"/>
          </p:cNvSpPr>
          <p:nvPr/>
        </p:nvSpPr>
        <p:spPr bwMode="auto">
          <a:xfrm rot="10800000" flipH="1">
            <a:off x="2261443" y="3749502"/>
            <a:ext cx="2077269" cy="1566044"/>
          </a:xfrm>
          <a:prstGeom prst="line">
            <a:avLst/>
          </a:prstGeom>
          <a:noFill/>
          <a:ln w="50800">
            <a:solidFill>
              <a:schemeClr val="tx1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59189" y="87313"/>
            <a:ext cx="2073275" cy="4032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i="1" dirty="0" smtClean="0">
                <a:solidFill>
                  <a:schemeClr val="bg1">
                    <a:lumMod val="75000"/>
                  </a:schemeClr>
                </a:solidFill>
              </a:rPr>
              <a:t>living with the lab</a:t>
            </a:r>
            <a:endParaRPr lang="en-US" sz="1600" i="1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12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2366" y="93100"/>
            <a:ext cx="34290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>
            <a:off x="-4763" y="466725"/>
            <a:ext cx="2747963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82" y="46647"/>
            <a:ext cx="362794" cy="365949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2735766" y="152400"/>
            <a:ext cx="45719" cy="32175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534400" y="6381750"/>
            <a:ext cx="457200" cy="400050"/>
          </a:xfrm>
        </p:spPr>
        <p:txBody>
          <a:bodyPr/>
          <a:lstStyle/>
          <a:p>
            <a:pPr algn="r"/>
            <a:fld id="{203DF9C2-183C-4A78-BB4C-67AD01B619E4}" type="slidenum">
              <a:rPr lang="en-US"/>
              <a:pPr algn="r"/>
              <a:t>13</a:t>
            </a:fld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5105400" y="4876800"/>
            <a:ext cx="2982516" cy="1604366"/>
            <a:chOff x="5105400" y="4876800"/>
            <a:chExt cx="2982516" cy="1604366"/>
          </a:xfrm>
        </p:grpSpPr>
        <p:sp>
          <p:nvSpPr>
            <p:cNvPr id="20" name="Rectangle 3"/>
            <p:cNvSpPr>
              <a:spLocks/>
            </p:cNvSpPr>
            <p:nvPr/>
          </p:nvSpPr>
          <p:spPr bwMode="auto">
            <a:xfrm>
              <a:off x="5105400" y="4891682"/>
              <a:ext cx="2982516" cy="158948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C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1" name="Rectangle 4"/>
            <p:cNvSpPr>
              <a:spLocks/>
            </p:cNvSpPr>
            <p:nvPr/>
          </p:nvSpPr>
          <p:spPr bwMode="auto">
            <a:xfrm>
              <a:off x="5132190" y="4876800"/>
              <a:ext cx="2657074" cy="15388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tabLst>
                  <a:tab pos="252255" algn="ctr"/>
                </a:tabLst>
              </a:pPr>
              <a:r>
                <a:rPr lang="en-US" sz="2500" dirty="0" smtClean="0">
                  <a:solidFill>
                    <a:schemeClr val="bg1">
                      <a:lumMod val="50000"/>
                    </a:schemeClr>
                  </a:solidFill>
                </a:rPr>
                <a:t>digital </a:t>
              </a:r>
              <a:r>
                <a:rPr lang="en-US" sz="2500" dirty="0">
                  <a:solidFill>
                    <a:schemeClr val="bg1">
                      <a:lumMod val="50000"/>
                    </a:schemeClr>
                  </a:solidFill>
                </a:rPr>
                <a:t>I/O </a:t>
              </a:r>
              <a:r>
                <a:rPr lang="en-US" sz="2500" dirty="0" smtClean="0">
                  <a:solidFill>
                    <a:schemeClr val="bg1">
                      <a:lumMod val="50000"/>
                    </a:schemeClr>
                  </a:solidFill>
                </a:rPr>
                <a:t>functions</a:t>
              </a:r>
              <a:r>
                <a:rPr lang="en-US" sz="2500" dirty="0">
                  <a:solidFill>
                    <a:schemeClr val="bg1">
                      <a:lumMod val="50000"/>
                    </a:schemeClr>
                  </a:solidFill>
                </a:rPr>
                <a:t>:</a:t>
              </a:r>
            </a:p>
            <a:p>
              <a:pPr marL="342900" indent="-342900">
                <a:buFont typeface="Arial" pitchFamily="34" charset="0"/>
                <a:buChar char="•"/>
                <a:tabLst>
                  <a:tab pos="252255" algn="ctr"/>
                </a:tabLst>
              </a:pPr>
              <a:r>
                <a:rPr lang="en-US" sz="2500" dirty="0" smtClean="0">
                  <a:solidFill>
                    <a:schemeClr val="bg1">
                      <a:lumMod val="50000"/>
                    </a:schemeClr>
                  </a:solidFill>
                </a:rPr>
                <a:t>pinMode</a:t>
              </a:r>
            </a:p>
            <a:p>
              <a:pPr marL="342900" indent="-342900">
                <a:buFont typeface="Arial" pitchFamily="34" charset="0"/>
                <a:buChar char="•"/>
                <a:tabLst>
                  <a:tab pos="252255" algn="ctr"/>
                </a:tabLst>
              </a:pPr>
              <a:r>
                <a:rPr lang="en-US" sz="2500" dirty="0" smtClean="0">
                  <a:solidFill>
                    <a:schemeClr val="bg1">
                      <a:lumMod val="50000"/>
                    </a:schemeClr>
                  </a:solidFill>
                </a:rPr>
                <a:t>digitalWrite</a:t>
              </a:r>
            </a:p>
            <a:p>
              <a:pPr marL="342900" indent="-342900">
                <a:buFont typeface="Arial" pitchFamily="34" charset="0"/>
                <a:buChar char="•"/>
                <a:tabLst>
                  <a:tab pos="252255" algn="ctr"/>
                </a:tabLst>
              </a:pPr>
              <a:r>
                <a:rPr lang="en-US" sz="2500" dirty="0" smtClean="0">
                  <a:solidFill>
                    <a:schemeClr val="bg1">
                      <a:lumMod val="50000"/>
                    </a:schemeClr>
                  </a:solidFill>
                </a:rPr>
                <a:t>digitalRead</a:t>
              </a:r>
              <a:endParaRPr lang="en-US" sz="25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23" name="Rectangle 1"/>
          <p:cNvSpPr txBox="1">
            <a:spLocks noChangeArrowheads="1"/>
          </p:cNvSpPr>
          <p:nvPr/>
        </p:nvSpPr>
        <p:spPr bwMode="auto">
          <a:xfrm>
            <a:off x="624468" y="860502"/>
            <a:ext cx="2126166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/>
            <a:r>
              <a:rPr lang="en-US" sz="3600" smtClean="0">
                <a:solidFill>
                  <a:schemeClr val="bg1">
                    <a:lumMod val="85000"/>
                  </a:schemeClr>
                </a:solidFill>
              </a:rPr>
              <a:t>code</a:t>
            </a:r>
            <a:endParaRPr lang="en-US" sz="3600" dirty="0" smtClean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388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1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1371600"/>
            <a:ext cx="8229600" cy="715962"/>
          </a:xfrm>
        </p:spPr>
        <p:txBody>
          <a:bodyPr/>
          <a:lstStyle/>
          <a:p>
            <a:pPr algn="l" eaLnBrk="1" hangingPunct="1"/>
            <a:r>
              <a:rPr lang="en-US" sz="3600" dirty="0">
                <a:solidFill>
                  <a:schemeClr val="bg1">
                    <a:lumMod val="85000"/>
                  </a:schemeClr>
                </a:solidFill>
              </a:rPr>
              <a:t>r</a:t>
            </a:r>
            <a:r>
              <a:rPr lang="en-US" sz="3600" dirty="0" smtClean="0">
                <a:solidFill>
                  <a:schemeClr val="bg1">
                    <a:lumMod val="85000"/>
                  </a:schemeClr>
                </a:solidFill>
              </a:rPr>
              <a:t>eferences</a:t>
            </a:r>
          </a:p>
        </p:txBody>
      </p:sp>
      <p:sp>
        <p:nvSpPr>
          <p:cNvPr id="2119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6800" y="2209800"/>
            <a:ext cx="8229600" cy="3581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t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hese notes borrow from . . .</a:t>
            </a:r>
          </a:p>
          <a:p>
            <a:pPr marL="555853" lvl="1" eaLnBrk="1" hangingPunct="1"/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Arduino web site</a:t>
            </a:r>
          </a:p>
          <a:p>
            <a:pPr marL="910796" lvl="2" eaLnBrk="1" hangingPunct="1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http://arduino.cc/en/Guide/Environment</a:t>
            </a:r>
          </a:p>
          <a:p>
            <a:pPr marL="910796" lvl="2" eaLnBrk="1" hangingPunct="1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http://arduino.cc/en/Tutorial/HomePage</a:t>
            </a:r>
          </a:p>
          <a:p>
            <a:pPr marL="555853" lvl="1" eaLnBrk="1" hangingPunct="1"/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Adafruit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tutorial #1 and 2</a:t>
            </a:r>
          </a:p>
          <a:p>
            <a:pPr marL="910796" lvl="2" eaLnBrk="1" hangingPunct="1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http://www.ladyada.net/learn/arduino/lesson2.html</a:t>
            </a:r>
          </a:p>
          <a:p>
            <a:pPr marL="555853" lvl="1" eaLnBrk="1" hangingPunct="1"/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Leah 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Buechley’s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Introduction to Arduino</a:t>
            </a:r>
          </a:p>
          <a:p>
            <a:pPr marL="910796" lvl="2" eaLnBrk="1" hangingPunct="1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http://web.media.mit.edu/~leah/LilyPad/03_arduino_intro.html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59189" y="87313"/>
            <a:ext cx="2073275" cy="4032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i="1" dirty="0" smtClean="0">
                <a:solidFill>
                  <a:schemeClr val="bg1">
                    <a:lumMod val="75000"/>
                  </a:schemeClr>
                </a:solidFill>
              </a:rPr>
              <a:t>living with the lab</a:t>
            </a:r>
            <a:endParaRPr lang="en-US" sz="1600" i="1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6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2366" y="93100"/>
            <a:ext cx="34290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-4763" y="466725"/>
            <a:ext cx="2747963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82" y="46647"/>
            <a:ext cx="362794" cy="365949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735766" y="152400"/>
            <a:ext cx="45719" cy="32175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534400" y="6381750"/>
            <a:ext cx="457200" cy="400050"/>
          </a:xfrm>
        </p:spPr>
        <p:txBody>
          <a:bodyPr/>
          <a:lstStyle/>
          <a:p>
            <a:pPr algn="r"/>
            <a:fld id="{203DF9C2-183C-4A78-BB4C-67AD01B619E4}" type="slidenum">
              <a:rPr lang="en-US"/>
              <a:pPr algn="r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209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3600" dirty="0" smtClean="0">
                <a:solidFill>
                  <a:schemeClr val="bg1">
                    <a:lumMod val="85000"/>
                  </a:schemeClr>
                </a:solidFill>
              </a:rPr>
              <a:t>writing and downloading code</a:t>
            </a:r>
          </a:p>
        </p:txBody>
      </p:sp>
      <p:pic>
        <p:nvPicPr>
          <p:cNvPr id="21402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89125"/>
            <a:ext cx="4589859" cy="410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59189" y="87313"/>
            <a:ext cx="2073275" cy="4032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i="1" dirty="0" smtClean="0">
                <a:solidFill>
                  <a:schemeClr val="bg1">
                    <a:lumMod val="75000"/>
                  </a:schemeClr>
                </a:solidFill>
              </a:rPr>
              <a:t>living with the lab</a:t>
            </a:r>
            <a:endParaRPr lang="en-US" sz="1600" i="1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6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2366" y="93100"/>
            <a:ext cx="34290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-4763" y="466725"/>
            <a:ext cx="2747963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82" y="46647"/>
            <a:ext cx="362794" cy="365949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735766" y="152400"/>
            <a:ext cx="45719" cy="32175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534400" y="6381750"/>
            <a:ext cx="457200" cy="400050"/>
          </a:xfrm>
        </p:spPr>
        <p:txBody>
          <a:bodyPr/>
          <a:lstStyle/>
          <a:p>
            <a:pPr algn="r"/>
            <a:fld id="{203DF9C2-183C-4A78-BB4C-67AD01B619E4}" type="slidenum">
              <a:rPr lang="en-US"/>
              <a:pPr algn="r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205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3" name="Rectangle 1"/>
          <p:cNvSpPr>
            <a:spLocks noGrp="1" noChangeArrowheads="1"/>
          </p:cNvSpPr>
          <p:nvPr>
            <p:ph type="title"/>
          </p:nvPr>
        </p:nvSpPr>
        <p:spPr>
          <a:xfrm>
            <a:off x="487971" y="1265238"/>
            <a:ext cx="8229600" cy="715962"/>
          </a:xfrm>
        </p:spPr>
        <p:txBody>
          <a:bodyPr/>
          <a:lstStyle/>
          <a:p>
            <a:pPr algn="l" eaLnBrk="1" hangingPunct="1"/>
            <a:r>
              <a:rPr lang="en-US" sz="3600" dirty="0">
                <a:solidFill>
                  <a:schemeClr val="bg1">
                    <a:lumMod val="85000"/>
                  </a:schemeClr>
                </a:solidFill>
              </a:rPr>
              <a:t>r</a:t>
            </a:r>
            <a:r>
              <a:rPr lang="en-US" sz="3600" dirty="0" smtClean="0">
                <a:solidFill>
                  <a:schemeClr val="bg1">
                    <a:lumMod val="85000"/>
                  </a:schemeClr>
                </a:solidFill>
              </a:rPr>
              <a:t>unning Code while tethered</a:t>
            </a:r>
          </a:p>
        </p:txBody>
      </p:sp>
      <p:pic>
        <p:nvPicPr>
          <p:cNvPr id="21504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362200"/>
            <a:ext cx="5866805" cy="3058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59189" y="87313"/>
            <a:ext cx="2073275" cy="4032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i="1" dirty="0" smtClean="0">
                <a:solidFill>
                  <a:schemeClr val="bg1">
                    <a:lumMod val="75000"/>
                  </a:schemeClr>
                </a:solidFill>
              </a:rPr>
              <a:t>living with the lab</a:t>
            </a:r>
            <a:endParaRPr lang="en-US" sz="1600" i="1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6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2366" y="93100"/>
            <a:ext cx="34290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-4763" y="466725"/>
            <a:ext cx="2747963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82" y="46647"/>
            <a:ext cx="362794" cy="365949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735766" y="152400"/>
            <a:ext cx="45719" cy="32175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534400" y="6381750"/>
            <a:ext cx="457200" cy="400050"/>
          </a:xfrm>
        </p:spPr>
        <p:txBody>
          <a:bodyPr/>
          <a:lstStyle/>
          <a:p>
            <a:pPr algn="r"/>
            <a:fld id="{203DF9C2-183C-4A78-BB4C-67AD01B619E4}" type="slidenum">
              <a:rPr lang="en-US"/>
              <a:pPr algn="r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494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12192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3600" dirty="0">
                <a:solidFill>
                  <a:schemeClr val="bg1">
                    <a:lumMod val="85000"/>
                  </a:schemeClr>
                </a:solidFill>
              </a:rPr>
              <a:t>r</a:t>
            </a:r>
            <a:r>
              <a:rPr lang="en-US" sz="3600" dirty="0" smtClean="0">
                <a:solidFill>
                  <a:schemeClr val="bg1">
                    <a:lumMod val="85000"/>
                  </a:schemeClr>
                </a:solidFill>
              </a:rPr>
              <a:t>unning code stand-alone</a:t>
            </a:r>
          </a:p>
        </p:txBody>
      </p:sp>
      <p:pic>
        <p:nvPicPr>
          <p:cNvPr id="21606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75" y="2375297"/>
            <a:ext cx="7625953" cy="2119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59189" y="87313"/>
            <a:ext cx="2073275" cy="4032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i="1" dirty="0" smtClean="0">
                <a:solidFill>
                  <a:schemeClr val="bg1">
                    <a:lumMod val="75000"/>
                  </a:schemeClr>
                </a:solidFill>
              </a:rPr>
              <a:t>living with the lab</a:t>
            </a:r>
            <a:endParaRPr lang="en-US" sz="1600" i="1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6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2366" y="93100"/>
            <a:ext cx="34290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-4763" y="466725"/>
            <a:ext cx="2747963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82" y="46647"/>
            <a:ext cx="362794" cy="365949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735766" y="152400"/>
            <a:ext cx="45719" cy="32175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534400" y="6381750"/>
            <a:ext cx="457200" cy="400050"/>
          </a:xfrm>
        </p:spPr>
        <p:txBody>
          <a:bodyPr/>
          <a:lstStyle/>
          <a:p>
            <a:pPr algn="r"/>
            <a:fld id="{203DF9C2-183C-4A78-BB4C-67AD01B619E4}" type="slidenum">
              <a:rPr lang="en-US"/>
              <a:pPr algn="r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771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1" name="Rectangle 1"/>
          <p:cNvSpPr>
            <a:spLocks noGrp="1" noChangeArrowheads="1"/>
          </p:cNvSpPr>
          <p:nvPr>
            <p:ph type="title"/>
          </p:nvPr>
        </p:nvSpPr>
        <p:spPr>
          <a:xfrm>
            <a:off x="274979" y="1828800"/>
            <a:ext cx="2652117" cy="964406"/>
          </a:xfrm>
        </p:spPr>
        <p:txBody>
          <a:bodyPr/>
          <a:lstStyle/>
          <a:p>
            <a:pPr algn="l" eaLnBrk="1" hangingPunct="1"/>
            <a:r>
              <a:rPr lang="en-US" sz="3600" dirty="0" smtClean="0">
                <a:solidFill>
                  <a:schemeClr val="bg1">
                    <a:lumMod val="85000"/>
                  </a:schemeClr>
                </a:solidFill>
              </a:rPr>
              <a:t>Arduino IDE</a:t>
            </a:r>
          </a:p>
        </p:txBody>
      </p:sp>
      <p:sp>
        <p:nvSpPr>
          <p:cNvPr id="217092" name="Rectangle 2"/>
          <p:cNvSpPr>
            <a:spLocks/>
          </p:cNvSpPr>
          <p:nvPr/>
        </p:nvSpPr>
        <p:spPr bwMode="auto">
          <a:xfrm>
            <a:off x="381000" y="2583053"/>
            <a:ext cx="2667000" cy="1150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>
              <a:tabLst>
                <a:tab pos="245558" algn="ctr"/>
              </a:tabLst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IDE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= 	Integrated </a:t>
            </a:r>
          </a:p>
          <a:p>
            <a:pPr>
              <a:tabLst>
                <a:tab pos="245558" algn="ctr"/>
              </a:tabLst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  		Development </a:t>
            </a:r>
          </a:p>
          <a:p>
            <a:pPr>
              <a:tabLst>
                <a:tab pos="245558" algn="ctr"/>
              </a:tabLst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  		Environment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1709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0344" y="241102"/>
            <a:ext cx="6250781" cy="6536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7094" name="Rectangle 4"/>
          <p:cNvSpPr>
            <a:spLocks/>
          </p:cNvSpPr>
          <p:nvPr/>
        </p:nvSpPr>
        <p:spPr bwMode="auto">
          <a:xfrm>
            <a:off x="395868" y="3846909"/>
            <a:ext cx="4205883" cy="267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r>
              <a:rPr lang="en-US" sz="1300" dirty="0">
                <a:solidFill>
                  <a:schemeClr val="bg1">
                    <a:lumMod val="50000"/>
                  </a:schemeClr>
                </a:solidFill>
                <a:latin typeface="Courier" pitchFamily="-105" charset="0"/>
                <a:sym typeface="Courier" pitchFamily="-105" charset="0"/>
              </a:rPr>
              <a:t>http://www.arduino.cc/en/Guide/Environment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59189" y="87313"/>
            <a:ext cx="2073275" cy="4032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i="1" dirty="0" smtClean="0">
                <a:solidFill>
                  <a:schemeClr val="bg1">
                    <a:lumMod val="75000"/>
                  </a:schemeClr>
                </a:solidFill>
              </a:rPr>
              <a:t>living with the lab</a:t>
            </a:r>
            <a:endParaRPr lang="en-US" sz="1600" i="1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8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2366" y="93100"/>
            <a:ext cx="34290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4763" y="466725"/>
            <a:ext cx="2747963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82" y="46647"/>
            <a:ext cx="362794" cy="365949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735766" y="152400"/>
            <a:ext cx="45719" cy="32175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534400" y="6381750"/>
            <a:ext cx="457200" cy="400050"/>
          </a:xfrm>
        </p:spPr>
        <p:txBody>
          <a:bodyPr/>
          <a:lstStyle/>
          <a:p>
            <a:pPr algn="r"/>
            <a:fld id="{203DF9C2-183C-4A78-BB4C-67AD01B619E4}" type="slidenum">
              <a:rPr lang="en-US"/>
              <a:pPr algn="r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391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3600" dirty="0" smtClean="0">
                <a:solidFill>
                  <a:schemeClr val="bg1">
                    <a:lumMod val="85000"/>
                  </a:schemeClr>
                </a:solidFill>
              </a:rPr>
              <a:t>code structure: header</a:t>
            </a:r>
          </a:p>
        </p:txBody>
      </p:sp>
      <p:pic>
        <p:nvPicPr>
          <p:cNvPr id="22016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570"/>
          <a:stretch>
            <a:fillRect/>
          </a:stretch>
        </p:blipFill>
        <p:spPr bwMode="auto">
          <a:xfrm>
            <a:off x="554236" y="1498402"/>
            <a:ext cx="6741914" cy="4902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0165" name="Rectangle 3"/>
          <p:cNvSpPr>
            <a:spLocks/>
          </p:cNvSpPr>
          <p:nvPr/>
        </p:nvSpPr>
        <p:spPr bwMode="auto">
          <a:xfrm>
            <a:off x="563166" y="2596753"/>
            <a:ext cx="5759648" cy="1178719"/>
          </a:xfrm>
          <a:prstGeom prst="rect">
            <a:avLst/>
          </a:prstGeom>
          <a:solidFill>
            <a:schemeClr val="accent1">
              <a:alpha val="30980"/>
            </a:schemeClr>
          </a:solidFill>
          <a:ln w="25400">
            <a:solidFill>
              <a:schemeClr val="tx1">
                <a:alpha val="3098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0166" name="Rectangle 4"/>
          <p:cNvSpPr>
            <a:spLocks/>
          </p:cNvSpPr>
          <p:nvPr/>
        </p:nvSpPr>
        <p:spPr bwMode="auto">
          <a:xfrm>
            <a:off x="4100861" y="3212902"/>
            <a:ext cx="4551933" cy="776883"/>
          </a:xfrm>
          <a:prstGeom prst="rect">
            <a:avLst/>
          </a:prstGeom>
          <a:solidFill>
            <a:srgbClr val="FFFFFF"/>
          </a:solidFill>
          <a:ln w="12700">
            <a:solidFill>
              <a:srgbClr val="C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0167" name="Rectangle 5"/>
          <p:cNvSpPr>
            <a:spLocks/>
          </p:cNvSpPr>
          <p:nvPr/>
        </p:nvSpPr>
        <p:spPr bwMode="auto">
          <a:xfrm>
            <a:off x="4167950" y="3189566"/>
            <a:ext cx="4536883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2600" dirty="0" smtClean="0">
                <a:solidFill>
                  <a:schemeClr val="bg1">
                    <a:lumMod val="50000"/>
                  </a:schemeClr>
                </a:solidFill>
              </a:rPr>
              <a:t>header </a:t>
            </a:r>
            <a:r>
              <a:rPr lang="en-US" sz="2600" dirty="0">
                <a:solidFill>
                  <a:schemeClr val="bg1">
                    <a:lumMod val="50000"/>
                  </a:schemeClr>
                </a:solidFill>
              </a:rPr>
              <a:t>provides </a:t>
            </a:r>
            <a:r>
              <a:rPr lang="en-US" sz="2600" dirty="0" smtClean="0">
                <a:solidFill>
                  <a:schemeClr val="bg1">
                    <a:lumMod val="50000"/>
                  </a:schemeClr>
                </a:solidFill>
              </a:rPr>
              <a:t>information and</a:t>
            </a:r>
            <a:endParaRPr lang="en-US" sz="26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2600" dirty="0" smtClean="0">
                <a:solidFill>
                  <a:schemeClr val="bg1">
                    <a:lumMod val="50000"/>
                  </a:schemeClr>
                </a:solidFill>
              </a:rPr>
              <a:t>can </a:t>
            </a:r>
            <a:r>
              <a:rPr lang="en-US" sz="2600" dirty="0">
                <a:solidFill>
                  <a:schemeClr val="bg1">
                    <a:lumMod val="50000"/>
                  </a:schemeClr>
                </a:solidFill>
              </a:rPr>
              <a:t>also contain code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59189" y="87313"/>
            <a:ext cx="2073275" cy="4032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i="1" dirty="0" smtClean="0">
                <a:solidFill>
                  <a:schemeClr val="bg1">
                    <a:lumMod val="75000"/>
                  </a:schemeClr>
                </a:solidFill>
              </a:rPr>
              <a:t>living with the lab</a:t>
            </a:r>
            <a:endParaRPr lang="en-US" sz="1600" i="1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9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2366" y="93100"/>
            <a:ext cx="34290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-4763" y="466725"/>
            <a:ext cx="2747963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82" y="46647"/>
            <a:ext cx="362794" cy="365949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2735766" y="152400"/>
            <a:ext cx="45719" cy="32175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534400" y="6381750"/>
            <a:ext cx="457200" cy="400050"/>
          </a:xfrm>
        </p:spPr>
        <p:txBody>
          <a:bodyPr/>
          <a:lstStyle/>
          <a:p>
            <a:pPr algn="r"/>
            <a:fld id="{203DF9C2-183C-4A78-BB4C-67AD01B619E4}" type="slidenum">
              <a:rPr lang="en-US"/>
              <a:pPr algn="r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765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7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3600" dirty="0" smtClean="0">
                <a:solidFill>
                  <a:schemeClr val="bg1">
                    <a:lumMod val="85000"/>
                  </a:schemeClr>
                </a:solidFill>
              </a:rPr>
              <a:t>code structure: setup function</a:t>
            </a:r>
          </a:p>
        </p:txBody>
      </p:sp>
      <p:pic>
        <p:nvPicPr>
          <p:cNvPr id="22118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570"/>
          <a:stretch>
            <a:fillRect/>
          </a:stretch>
        </p:blipFill>
        <p:spPr bwMode="auto">
          <a:xfrm>
            <a:off x="685800" y="1371600"/>
            <a:ext cx="6741914" cy="4902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1189" name="Rectangle 3"/>
          <p:cNvSpPr>
            <a:spLocks/>
          </p:cNvSpPr>
          <p:nvPr/>
        </p:nvSpPr>
        <p:spPr bwMode="auto">
          <a:xfrm>
            <a:off x="694730" y="3595092"/>
            <a:ext cx="5759648" cy="1080492"/>
          </a:xfrm>
          <a:prstGeom prst="rect">
            <a:avLst/>
          </a:prstGeom>
          <a:solidFill>
            <a:schemeClr val="accent1">
              <a:alpha val="30980"/>
            </a:schemeClr>
          </a:solidFill>
          <a:ln w="25400">
            <a:solidFill>
              <a:schemeClr val="tx1">
                <a:alpha val="3098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1190" name="Rectangle 4"/>
          <p:cNvSpPr>
            <a:spLocks/>
          </p:cNvSpPr>
          <p:nvPr/>
        </p:nvSpPr>
        <p:spPr bwMode="auto">
          <a:xfrm>
            <a:off x="4802386" y="3121819"/>
            <a:ext cx="3607594" cy="776883"/>
          </a:xfrm>
          <a:prstGeom prst="rect">
            <a:avLst/>
          </a:prstGeom>
          <a:solidFill>
            <a:srgbClr val="FFFFFF"/>
          </a:solidFill>
          <a:ln w="12700">
            <a:solidFill>
              <a:srgbClr val="C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1191" name="Rectangle 5"/>
          <p:cNvSpPr>
            <a:spLocks/>
          </p:cNvSpPr>
          <p:nvPr/>
        </p:nvSpPr>
        <p:spPr bwMode="auto">
          <a:xfrm>
            <a:off x="4855964" y="3125539"/>
            <a:ext cx="341510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l"/>
            <a:r>
              <a:rPr lang="en-US" sz="2500" dirty="0">
                <a:solidFill>
                  <a:schemeClr val="bg1">
                    <a:lumMod val="50000"/>
                  </a:schemeClr>
                </a:solidFill>
              </a:rPr>
              <a:t>setup function is executed</a:t>
            </a:r>
          </a:p>
          <a:p>
            <a:pPr algn="l"/>
            <a:r>
              <a:rPr lang="en-US" sz="2500" dirty="0">
                <a:solidFill>
                  <a:schemeClr val="bg1">
                    <a:lumMod val="50000"/>
                  </a:schemeClr>
                </a:solidFill>
              </a:rPr>
              <a:t>only once at the start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59189" y="87313"/>
            <a:ext cx="2073275" cy="4032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i="1" dirty="0" smtClean="0">
                <a:solidFill>
                  <a:schemeClr val="bg1">
                    <a:lumMod val="75000"/>
                  </a:schemeClr>
                </a:solidFill>
              </a:rPr>
              <a:t>living with the lab</a:t>
            </a:r>
            <a:endParaRPr lang="en-US" sz="1600" i="1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9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2366" y="93100"/>
            <a:ext cx="34290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-4763" y="466725"/>
            <a:ext cx="2747963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82" y="46647"/>
            <a:ext cx="362794" cy="365949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2735766" y="152400"/>
            <a:ext cx="45719" cy="32175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534400" y="6381750"/>
            <a:ext cx="457200" cy="400050"/>
          </a:xfrm>
        </p:spPr>
        <p:txBody>
          <a:bodyPr/>
          <a:lstStyle/>
          <a:p>
            <a:pPr algn="r"/>
            <a:fld id="{203DF9C2-183C-4A78-BB4C-67AD01B619E4}" type="slidenum">
              <a:rPr lang="en-US"/>
              <a:pPr algn="r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613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1" name="Rectangle 1"/>
          <p:cNvSpPr>
            <a:spLocks noGrp="1" noChangeArrowheads="1"/>
          </p:cNvSpPr>
          <p:nvPr>
            <p:ph type="title"/>
          </p:nvPr>
        </p:nvSpPr>
        <p:spPr>
          <a:xfrm>
            <a:off x="639336" y="655638"/>
            <a:ext cx="8229600" cy="868362"/>
          </a:xfrm>
        </p:spPr>
        <p:txBody>
          <a:bodyPr/>
          <a:lstStyle/>
          <a:p>
            <a:pPr algn="l" eaLnBrk="1" hangingPunct="1"/>
            <a:r>
              <a:rPr lang="en-US" sz="3600" dirty="0" smtClean="0">
                <a:solidFill>
                  <a:schemeClr val="bg1">
                    <a:lumMod val="85000"/>
                  </a:schemeClr>
                </a:solidFill>
              </a:rPr>
              <a:t>code structure: loop function</a:t>
            </a:r>
          </a:p>
        </p:txBody>
      </p:sp>
      <p:pic>
        <p:nvPicPr>
          <p:cNvPr id="2222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570"/>
          <a:stretch>
            <a:fillRect/>
          </a:stretch>
        </p:blipFill>
        <p:spPr bwMode="auto">
          <a:xfrm>
            <a:off x="762000" y="1498402"/>
            <a:ext cx="6741914" cy="4902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2213" name="Rectangle 3"/>
          <p:cNvSpPr>
            <a:spLocks/>
          </p:cNvSpPr>
          <p:nvPr/>
        </p:nvSpPr>
        <p:spPr bwMode="auto">
          <a:xfrm>
            <a:off x="770930" y="4811316"/>
            <a:ext cx="5759648" cy="1169789"/>
          </a:xfrm>
          <a:prstGeom prst="rect">
            <a:avLst/>
          </a:prstGeom>
          <a:solidFill>
            <a:schemeClr val="accent1">
              <a:alpha val="30980"/>
            </a:schemeClr>
          </a:solidFill>
          <a:ln w="25400">
            <a:solidFill>
              <a:schemeClr val="tx1">
                <a:alpha val="3098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2214" name="Rectangle 4"/>
          <p:cNvSpPr>
            <a:spLocks/>
          </p:cNvSpPr>
          <p:nvPr/>
        </p:nvSpPr>
        <p:spPr bwMode="auto">
          <a:xfrm>
            <a:off x="5494734" y="4400551"/>
            <a:ext cx="2786063" cy="794742"/>
          </a:xfrm>
          <a:prstGeom prst="rect">
            <a:avLst/>
          </a:prstGeom>
          <a:solidFill>
            <a:srgbClr val="FFFFFF"/>
          </a:solidFill>
          <a:ln w="12700">
            <a:solidFill>
              <a:srgbClr val="C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2215" name="Rectangle 5"/>
          <p:cNvSpPr>
            <a:spLocks/>
          </p:cNvSpPr>
          <p:nvPr/>
        </p:nvSpPr>
        <p:spPr bwMode="auto">
          <a:xfrm>
            <a:off x="5521524" y="4413201"/>
            <a:ext cx="271779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l"/>
            <a:r>
              <a:rPr lang="en-US" sz="2500" dirty="0">
                <a:solidFill>
                  <a:schemeClr val="bg1">
                    <a:lumMod val="50000"/>
                  </a:schemeClr>
                </a:solidFill>
              </a:rPr>
              <a:t>loop function is</a:t>
            </a:r>
          </a:p>
          <a:p>
            <a:pPr algn="l"/>
            <a:r>
              <a:rPr lang="en-US" sz="2500" dirty="0">
                <a:solidFill>
                  <a:schemeClr val="bg1">
                    <a:lumMod val="50000"/>
                  </a:schemeClr>
                </a:solidFill>
              </a:rPr>
              <a:t>repeated indefinitely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59189" y="87313"/>
            <a:ext cx="2073275" cy="4032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i="1" dirty="0" smtClean="0">
                <a:solidFill>
                  <a:schemeClr val="bg1">
                    <a:lumMod val="75000"/>
                  </a:schemeClr>
                </a:solidFill>
              </a:rPr>
              <a:t>living with the lab</a:t>
            </a:r>
            <a:endParaRPr lang="en-US" sz="1600" i="1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9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2366" y="93100"/>
            <a:ext cx="34290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-4763" y="466725"/>
            <a:ext cx="2747963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82" y="46647"/>
            <a:ext cx="362794" cy="365949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2735766" y="152400"/>
            <a:ext cx="45719" cy="32175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534400" y="6381750"/>
            <a:ext cx="457200" cy="400050"/>
          </a:xfrm>
        </p:spPr>
        <p:txBody>
          <a:bodyPr/>
          <a:lstStyle/>
          <a:p>
            <a:pPr algn="r"/>
            <a:fld id="{203DF9C2-183C-4A78-BB4C-67AD01B619E4}" type="slidenum">
              <a:rPr lang="en-US"/>
              <a:pPr algn="r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589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chemeClr val="bg1">
              <a:lumMod val="50000"/>
            </a:schemeClr>
          </a:solidFill>
          <a:tailEnd type="arrow" w="sm" len="med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>
          <a:solidFill>
            <a:schemeClr val="bg1">
              <a:lumMod val="50000"/>
            </a:schemeClr>
          </a:solidFill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3756</TotalTime>
  <Words>314</Words>
  <Application>Microsoft Macintosh PowerPoint</Application>
  <PresentationFormat>On-screen Show (4:3)</PresentationFormat>
  <Paragraphs>85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Introduction to  Arduino Programming</vt:lpstr>
      <vt:lpstr>references</vt:lpstr>
      <vt:lpstr>writing and downloading code</vt:lpstr>
      <vt:lpstr>running Code while tethered</vt:lpstr>
      <vt:lpstr>running code stand-alone</vt:lpstr>
      <vt:lpstr>Arduino IDE</vt:lpstr>
      <vt:lpstr>code structure: header</vt:lpstr>
      <vt:lpstr>code structure: setup function</vt:lpstr>
      <vt:lpstr>code structure: loop function</vt:lpstr>
      <vt:lpstr>code</vt:lpstr>
      <vt:lpstr>code</vt:lpstr>
      <vt:lpstr>code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living with the lab</dc:title>
  <dc:creator>David</dc:creator>
  <cp:lastModifiedBy>Gerald Recktenwald</cp:lastModifiedBy>
  <cp:revision>436</cp:revision>
  <cp:lastPrinted>2011-01-30T19:21:15Z</cp:lastPrinted>
  <dcterms:created xsi:type="dcterms:W3CDTF">2010-11-22T19:22:38Z</dcterms:created>
  <dcterms:modified xsi:type="dcterms:W3CDTF">2011-10-10T08:48:53Z</dcterms:modified>
</cp:coreProperties>
</file>